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17"/>
  </p:notesMasterIdLst>
  <p:handoutMasterIdLst>
    <p:handoutMasterId r:id="rId18"/>
  </p:handoutMasterIdLst>
  <p:sldIdLst>
    <p:sldId id="258" r:id="rId2"/>
    <p:sldId id="259" r:id="rId3"/>
    <p:sldId id="260" r:id="rId4"/>
    <p:sldId id="273" r:id="rId5"/>
    <p:sldId id="261" r:id="rId6"/>
    <p:sldId id="270" r:id="rId7"/>
    <p:sldId id="265" r:id="rId8"/>
    <p:sldId id="269" r:id="rId9"/>
    <p:sldId id="272" r:id="rId10"/>
    <p:sldId id="271" r:id="rId11"/>
    <p:sldId id="266" r:id="rId12"/>
    <p:sldId id="262" r:id="rId13"/>
    <p:sldId id="267" r:id="rId14"/>
    <p:sldId id="263" r:id="rId15"/>
    <p:sldId id="274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76748" autoAdjust="0"/>
  </p:normalViewPr>
  <p:slideViewPr>
    <p:cSldViewPr>
      <p:cViewPr varScale="1">
        <p:scale>
          <a:sx n="98" d="100"/>
          <a:sy n="98" d="100"/>
        </p:scale>
        <p:origin x="760" y="17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096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Visual Studio Live! Chicago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know why we want to shift left?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3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learn this stuff, so help me God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2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Flexibility – allow for personalization without damaging the core functionality the team needs to share.   Remember that greater flexibility can lead to more variance, which can lead to less consistent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3</a:t>
            </a:r>
            <a:r>
              <a:rPr lang="en-US" baseline="30000" dirty="0"/>
              <a:t>rd</a:t>
            </a:r>
            <a:r>
              <a:rPr lang="en-US" dirty="0"/>
              <a:t> party apps? 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7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mean by 3</a:t>
            </a:r>
            <a:r>
              <a:rPr lang="en-US" baseline="30000" dirty="0"/>
              <a:t>rd</a:t>
            </a:r>
            <a:r>
              <a:rPr lang="en-US" dirty="0"/>
              <a:t> party apps?  Things that all </a:t>
            </a:r>
            <a:r>
              <a:rPr lang="en-US" dirty="0" err="1"/>
              <a:t>devs</a:t>
            </a:r>
            <a:r>
              <a:rPr lang="en-US" dirty="0"/>
              <a:t> will want to use to make their experience smoother.  For example, pipeline tools would fall into this.  If developing databases, some tools like those offered by </a:t>
            </a:r>
            <a:r>
              <a:rPr lang="en-US" dirty="0" err="1"/>
              <a:t>RedGate</a:t>
            </a:r>
            <a:r>
              <a:rPr lang="en-US" dirty="0"/>
              <a:t> would fall into this as well.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1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everything you can.  The more you have automated, the less risk you have of differences between local dev and other environments in your pipeline.</a:t>
            </a:r>
          </a:p>
          <a:p>
            <a:endParaRPr lang="en-US" dirty="0"/>
          </a:p>
          <a:p>
            <a:r>
              <a:rPr lang="en-US" dirty="0"/>
              <a:t>Things such as docker compose, </a:t>
            </a:r>
            <a:r>
              <a:rPr lang="en-US" dirty="0" err="1"/>
              <a:t>kubernetes</a:t>
            </a:r>
            <a:r>
              <a:rPr lang="en-US" dirty="0"/>
              <a:t> will make this easier but will also introduce complexity in different areas.</a:t>
            </a:r>
          </a:p>
          <a:p>
            <a:endParaRPr lang="en-US" dirty="0"/>
          </a:p>
          <a:p>
            <a:r>
              <a:rPr lang="en-US" dirty="0"/>
              <a:t>After this slide, swap to demo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8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slide, bounce to demo 2 (loading personal scripts during primary bootstrap)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8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Sandboxes are good for non-</a:t>
            </a:r>
            <a:r>
              <a:rPr lang="en-US" dirty="0" err="1"/>
              <a:t>iaas</a:t>
            </a:r>
            <a:r>
              <a:rPr lang="en-US" dirty="0"/>
              <a:t> setups</a:t>
            </a:r>
          </a:p>
          <a:p>
            <a:r>
              <a:rPr lang="en-US" dirty="0"/>
              <a:t>DTL is really only suited for IaaS</a:t>
            </a:r>
          </a:p>
          <a:p>
            <a:r>
              <a:rPr lang="en-US" dirty="0"/>
              <a:t>VDI can extend repeatable setup to workstations</a:t>
            </a:r>
          </a:p>
          <a:p>
            <a:r>
              <a:rPr lang="en-US" dirty="0"/>
              <a:t>Dev Spaces is essentially namespace separation in a k8s cluster</a:t>
            </a:r>
          </a:p>
          <a:p>
            <a:endParaRPr lang="en-US" dirty="0"/>
          </a:p>
          <a:p>
            <a:r>
              <a:rPr lang="en-US" dirty="0"/>
              <a:t>Break for the last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4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cs typeface="+mn-cs"/>
              </a:rPr>
              <a:t>Josh Garverick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Application Architect</a:t>
            </a:r>
          </a:p>
          <a:p>
            <a:pPr algn="r">
              <a:defRPr/>
            </a:pPr>
            <a:r>
              <a:rPr lang="en-US" sz="2400" b="1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10</a:t>
            </a:r>
            <a:r>
              <a:rPr lang="en-US" sz="2400" b="1" baseline="3000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th</a:t>
            </a:r>
            <a:r>
              <a:rPr lang="en-US" sz="2400" b="1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 Magnitude</a:t>
            </a: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</a:rPr>
              <a:t>Level: Intermediate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Core Azure Solutions: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Automation (Dev)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0218-D5C8-014F-B816-AB592DF1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Should Be Shared?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C16D-F7A6-6F43-81DF-83F81B3A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Bootstrapping</a:t>
            </a:r>
          </a:p>
          <a:p>
            <a:pPr lvl="1"/>
            <a:r>
              <a:rPr lang="en-US" dirty="0"/>
              <a:t>Platform</a:t>
            </a:r>
          </a:p>
          <a:p>
            <a:pPr lvl="1"/>
            <a:r>
              <a:rPr lang="en-US" dirty="0"/>
              <a:t>Component</a:t>
            </a:r>
          </a:p>
          <a:p>
            <a:r>
              <a:rPr lang="en-US" dirty="0"/>
              <a:t>Quality Assurance</a:t>
            </a:r>
          </a:p>
          <a:p>
            <a:pPr lvl="1"/>
            <a:r>
              <a:rPr lang="en-US" dirty="0"/>
              <a:t>Static Analysis</a:t>
            </a:r>
          </a:p>
          <a:p>
            <a:pPr lvl="1"/>
            <a:r>
              <a:rPr lang="en-US" dirty="0"/>
              <a:t>Vulnerability Analysis</a:t>
            </a:r>
          </a:p>
          <a:p>
            <a:pPr lvl="1"/>
            <a:r>
              <a:rPr lang="en-US" dirty="0"/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51886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07E7-B47E-194A-9942-CAE40A3F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52376-55AE-104A-9C70-8F9EA0E51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Local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Shared Components</a:t>
            </a:r>
          </a:p>
          <a:p>
            <a:r>
              <a:rPr lang="en-US" dirty="0"/>
              <a:t>Personal Preferences</a:t>
            </a:r>
          </a:p>
          <a:p>
            <a:pPr lvl="1"/>
            <a:r>
              <a:rPr lang="en-US" dirty="0"/>
              <a:t>IDE extensions</a:t>
            </a:r>
          </a:p>
          <a:p>
            <a:pPr lvl="1"/>
            <a:r>
              <a:rPr lang="en-US" dirty="0"/>
              <a:t>Keymapping</a:t>
            </a:r>
          </a:p>
          <a:p>
            <a:pPr lvl="1"/>
            <a:r>
              <a:rPr lang="en-US" dirty="0"/>
              <a:t>Command Aliases</a:t>
            </a:r>
          </a:p>
          <a:p>
            <a:pPr lvl="1"/>
            <a:r>
              <a:rPr lang="en-US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6558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6357-FC2B-B941-ADFF-23672CCD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956A8-8962-114A-815A-53B8E282F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2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Cloud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Sandbox Resource Groups</a:t>
            </a:r>
          </a:p>
          <a:p>
            <a:r>
              <a:rPr lang="en-US" dirty="0"/>
              <a:t>DevTest Labs</a:t>
            </a:r>
          </a:p>
          <a:p>
            <a:r>
              <a:rPr lang="en-US" dirty="0"/>
              <a:t>Virtual Desktop Interface (VDI)</a:t>
            </a:r>
          </a:p>
          <a:p>
            <a:r>
              <a:rPr lang="en-US" dirty="0"/>
              <a:t>Azure Dev Spaces*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000" dirty="0"/>
              <a:t>* Kubernetes only</a:t>
            </a:r>
          </a:p>
        </p:txBody>
      </p:sp>
    </p:spTree>
    <p:extLst>
      <p:ext uri="{BB962C8B-B14F-4D97-AF65-F5344CB8AC3E}">
        <p14:creationId xmlns:p14="http://schemas.microsoft.com/office/powerpoint/2010/main" val="380593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D97FF6-64CB-3E4D-90E7-AD75EF787A55}"/>
              </a:ext>
            </a:extLst>
          </p:cNvPr>
          <p:cNvSpPr txBox="1">
            <a:spLocks/>
          </p:cNvSpPr>
          <p:nvPr/>
        </p:nvSpPr>
        <p:spPr>
          <a:xfrm>
            <a:off x="4572000" y="1200150"/>
            <a:ext cx="4114800" cy="339407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  </a:t>
            </a:r>
            <a:r>
              <a:rPr lang="en-US" sz="2400" dirty="0"/>
              <a:t>@</a:t>
            </a:r>
            <a:r>
              <a:rPr lang="en-US" sz="2400" dirty="0" err="1"/>
              <a:t>jgarverick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Joshgarverick.blogspot.com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jgarverick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elegrafico" charset="0"/>
                <a:cs typeface="Telegrafico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C6D26-63B1-5D4B-A2EB-53A5B3770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3" y="1062552"/>
            <a:ext cx="3557337" cy="3557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B374F-5C59-604F-9508-1D8EADD1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143000"/>
            <a:ext cx="74295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4F525-822F-B24C-A3EB-2B27C7E31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56327"/>
            <a:ext cx="6858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FEED7-E54D-DB4E-A050-9A73C25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912504"/>
            <a:ext cx="829748" cy="82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Big Idea?</a:t>
            </a:r>
          </a:p>
          <a:p>
            <a:r>
              <a:rPr lang="en-US" dirty="0"/>
              <a:t>What’s In It For Me?</a:t>
            </a:r>
          </a:p>
          <a:p>
            <a:r>
              <a:rPr lang="en-US" dirty="0"/>
              <a:t>Sharing is Caring</a:t>
            </a:r>
          </a:p>
          <a:p>
            <a:r>
              <a:rPr lang="en-US" dirty="0"/>
              <a:t>Local Environments</a:t>
            </a:r>
          </a:p>
          <a:p>
            <a:r>
              <a:rPr lang="en-US" dirty="0"/>
              <a:t>Cloud Environments</a:t>
            </a:r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the Big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Commitment</a:t>
            </a:r>
          </a:p>
          <a:p>
            <a:pPr lvl="1"/>
            <a:r>
              <a:rPr lang="en-US" dirty="0"/>
              <a:t>Consistent Experience (R&amp;R)</a:t>
            </a:r>
          </a:p>
          <a:p>
            <a:pPr lvl="1"/>
            <a:r>
              <a:rPr lang="en-US" dirty="0"/>
              <a:t>Remove Friction and Roadblocks</a:t>
            </a:r>
          </a:p>
          <a:p>
            <a:r>
              <a:rPr lang="en-US" dirty="0"/>
              <a:t>Shift Left</a:t>
            </a:r>
          </a:p>
          <a:p>
            <a:pPr lvl="1"/>
            <a:r>
              <a:rPr lang="en-US" dirty="0"/>
              <a:t>Early Feedback</a:t>
            </a:r>
          </a:p>
          <a:p>
            <a:pPr lvl="1"/>
            <a:r>
              <a:rPr lang="en-US" dirty="0"/>
              <a:t>Catch Issues Before Committing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In 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Learn how to:</a:t>
            </a:r>
          </a:p>
          <a:p>
            <a:pPr lvl="1"/>
            <a:r>
              <a:rPr lang="en-US" dirty="0"/>
              <a:t>Script out dev environments</a:t>
            </a:r>
          </a:p>
          <a:p>
            <a:pPr lvl="1"/>
            <a:r>
              <a:rPr lang="en-US" dirty="0"/>
              <a:t>Work with a team to streamline development</a:t>
            </a:r>
          </a:p>
          <a:p>
            <a:pPr lvl="2"/>
            <a:r>
              <a:rPr lang="en-US" dirty="0"/>
              <a:t>Use common tools</a:t>
            </a:r>
          </a:p>
          <a:p>
            <a:pPr lvl="2"/>
            <a:r>
              <a:rPr lang="en-US" dirty="0"/>
              <a:t>Promote reuse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9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work for a company that has six teams of engineers.</a:t>
            </a:r>
          </a:p>
          <a:p>
            <a:r>
              <a:rPr lang="en-US" dirty="0"/>
              <a:t>Each team works on a separate component of a larger platform.</a:t>
            </a:r>
          </a:p>
          <a:p>
            <a:r>
              <a:rPr lang="en-US" dirty="0"/>
              <a:t>Each team consists of 3-4 software engineers, 1 quality engineer, and 1 product manager.</a:t>
            </a:r>
          </a:p>
          <a:p>
            <a:r>
              <a:rPr lang="en-US" dirty="0"/>
              <a:t>Management does not want to keep or enforce standards. On anything.</a:t>
            </a:r>
          </a:p>
        </p:txBody>
      </p:sp>
    </p:spTree>
    <p:extLst>
      <p:ext uri="{BB962C8B-B14F-4D97-AF65-F5344CB8AC3E}">
        <p14:creationId xmlns:p14="http://schemas.microsoft.com/office/powerpoint/2010/main" val="9214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Commitment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Empower teams to own CI/CD Definitions</a:t>
            </a:r>
          </a:p>
          <a:p>
            <a:r>
              <a:rPr lang="en-US" dirty="0"/>
              <a:t>Empower everyone to communicate changes</a:t>
            </a:r>
          </a:p>
          <a:p>
            <a:r>
              <a:rPr lang="en-US" dirty="0"/>
              <a:t>Provide repeatable building blocks to promote consistency</a:t>
            </a:r>
          </a:p>
          <a:p>
            <a:r>
              <a:rPr lang="en-US" dirty="0"/>
              <a:t>Agree on the </a:t>
            </a:r>
            <a:r>
              <a:rPr lang="en-US" b="1" u="sng" dirty="0"/>
              <a:t>process</a:t>
            </a:r>
            <a:r>
              <a:rPr lang="en-US" dirty="0"/>
              <a:t> and a set of tools</a:t>
            </a:r>
          </a:p>
          <a:p>
            <a:r>
              <a:rPr lang="en-US" dirty="0"/>
              <a:t>Allow for flexibility</a:t>
            </a:r>
          </a:p>
        </p:txBody>
      </p:sp>
    </p:spTree>
    <p:extLst>
      <p:ext uri="{BB962C8B-B14F-4D97-AF65-F5344CB8AC3E}">
        <p14:creationId xmlns:p14="http://schemas.microsoft.com/office/powerpoint/2010/main" val="335948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0F20-1F26-A54D-8DD6-0FA902AA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is caring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BB63A-2723-9D4B-A0AB-2D92F1E9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7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0218-D5C8-014F-B816-AB592DF1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Should Be Shared?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C16D-F7A6-6F43-81DF-83F81B3A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Utilities</a:t>
            </a:r>
          </a:p>
          <a:p>
            <a:pPr lvl="1"/>
            <a:r>
              <a:rPr lang="en-US" dirty="0"/>
              <a:t>In-House Scripts / Apps </a:t>
            </a:r>
          </a:p>
          <a:p>
            <a:pPr lvl="2"/>
            <a:r>
              <a:rPr lang="en-US" dirty="0"/>
              <a:t>Build scripts</a:t>
            </a:r>
          </a:p>
          <a:p>
            <a:pPr lvl="2"/>
            <a:r>
              <a:rPr lang="en-US" dirty="0"/>
              <a:t>Generators</a:t>
            </a:r>
          </a:p>
          <a:p>
            <a:pPr lvl="2"/>
            <a:r>
              <a:rPr lang="en-US" dirty="0"/>
              <a:t>Templates</a:t>
            </a:r>
          </a:p>
          <a:p>
            <a:pPr lvl="1"/>
            <a:r>
              <a:rPr lang="en-US" dirty="0"/>
              <a:t>Frameworks and Libraries</a:t>
            </a:r>
          </a:p>
        </p:txBody>
      </p:sp>
    </p:spTree>
    <p:extLst>
      <p:ext uri="{BB962C8B-B14F-4D97-AF65-F5344CB8AC3E}">
        <p14:creationId xmlns:p14="http://schemas.microsoft.com/office/powerpoint/2010/main" val="148231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0218-D5C8-014F-B816-AB592DF1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Should Be Shared?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C16D-F7A6-6F43-81DF-83F81B3A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IDEs (maybe)</a:t>
            </a:r>
          </a:p>
          <a:p>
            <a:pPr lvl="1"/>
            <a:r>
              <a:rPr lang="en-US" dirty="0"/>
              <a:t>Extensions</a:t>
            </a:r>
          </a:p>
          <a:p>
            <a:pPr lvl="1"/>
            <a:r>
              <a:rPr lang="en-US" dirty="0"/>
              <a:t>Templates</a:t>
            </a:r>
          </a:p>
          <a:p>
            <a:r>
              <a:rPr lang="en-US" dirty="0"/>
              <a:t>Environmental Settings</a:t>
            </a:r>
          </a:p>
          <a:p>
            <a:pPr lvl="1"/>
            <a:r>
              <a:rPr lang="en-US" dirty="0"/>
              <a:t>Command Aliases</a:t>
            </a:r>
          </a:p>
          <a:p>
            <a:pPr lvl="1"/>
            <a:r>
              <a:rPr lang="en-US" dirty="0"/>
              <a:t>Common Locations (Source, Frameworks, etc.)</a:t>
            </a:r>
          </a:p>
          <a:p>
            <a:pPr lvl="1"/>
            <a:r>
              <a:rPr lang="en-US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25215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528</Words>
  <Application>Microsoft Macintosh PowerPoint</Application>
  <PresentationFormat>On-screen Show (16:9)</PresentationFormat>
  <Paragraphs>110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Telegrafico</vt:lpstr>
      <vt:lpstr>Times New Roman</vt:lpstr>
      <vt:lpstr>Custom Design</vt:lpstr>
      <vt:lpstr>PowerPoint Presentation</vt:lpstr>
      <vt:lpstr>Agenda</vt:lpstr>
      <vt:lpstr>What’s the Big Idea?</vt:lpstr>
      <vt:lpstr>What’s In It For Me?</vt:lpstr>
      <vt:lpstr>The Scenario</vt:lpstr>
      <vt:lpstr>Team Commitment</vt:lpstr>
      <vt:lpstr>Sharing is caring</vt:lpstr>
      <vt:lpstr>What Should Be Shared?</vt:lpstr>
      <vt:lpstr>What Should Be Shared?</vt:lpstr>
      <vt:lpstr>What Should Be Shared?</vt:lpstr>
      <vt:lpstr>Local Environments</vt:lpstr>
      <vt:lpstr>Local Environments</vt:lpstr>
      <vt:lpstr>Cloud Environments</vt:lpstr>
      <vt:lpstr>Cloud Environments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2018-09-19T02:29:01Z</dcterms:modified>
</cp:coreProperties>
</file>